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3" r:id="rId3"/>
    <p:sldId id="257" r:id="rId4"/>
    <p:sldId id="262" r:id="rId5"/>
    <p:sldId id="314" r:id="rId6"/>
    <p:sldId id="258" r:id="rId7"/>
    <p:sldId id="269" r:id="rId8"/>
    <p:sldId id="304" r:id="rId9"/>
    <p:sldId id="315" r:id="rId10"/>
    <p:sldId id="319" r:id="rId11"/>
    <p:sldId id="318" r:id="rId12"/>
    <p:sldId id="316" r:id="rId13"/>
    <p:sldId id="277" r:id="rId14"/>
    <p:sldId id="287" r:id="rId15"/>
    <p:sldId id="288" r:id="rId16"/>
    <p:sldId id="289" r:id="rId17"/>
    <p:sldId id="290" r:id="rId18"/>
    <p:sldId id="322" r:id="rId19"/>
    <p:sldId id="324" r:id="rId20"/>
    <p:sldId id="265" r:id="rId21"/>
    <p:sldId id="291" r:id="rId22"/>
    <p:sldId id="325" r:id="rId23"/>
    <p:sldId id="292" r:id="rId24"/>
    <p:sldId id="293" r:id="rId25"/>
    <p:sldId id="286" r:id="rId26"/>
    <p:sldId id="311" r:id="rId27"/>
    <p:sldId id="261" r:id="rId28"/>
    <p:sldId id="283" r:id="rId29"/>
    <p:sldId id="294" r:id="rId30"/>
    <p:sldId id="263" r:id="rId31"/>
    <p:sldId id="276" r:id="rId32"/>
    <p:sldId id="278" r:id="rId33"/>
    <p:sldId id="260" r:id="rId34"/>
    <p:sldId id="259" r:id="rId35"/>
    <p:sldId id="297" r:id="rId36"/>
    <p:sldId id="298" r:id="rId37"/>
    <p:sldId id="302" r:id="rId38"/>
    <p:sldId id="308" r:id="rId39"/>
    <p:sldId id="299" r:id="rId40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2" autoAdjust="0"/>
    <p:restoredTop sz="86420" autoAdjust="0"/>
  </p:normalViewPr>
  <p:slideViewPr>
    <p:cSldViewPr>
      <p:cViewPr varScale="1">
        <p:scale>
          <a:sx n="54" d="100"/>
          <a:sy n="54" d="100"/>
        </p:scale>
        <p:origin x="-6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293"/>
    </p:cViewPr>
  </p:sorterViewPr>
  <p:notesViewPr>
    <p:cSldViewPr>
      <p:cViewPr varScale="1">
        <p:scale>
          <a:sx n="84" d="100"/>
          <a:sy n="84" d="100"/>
        </p:scale>
        <p:origin x="-389" y="-67"/>
      </p:cViewPr>
      <p:guideLst>
        <p:guide orient="horz" pos="2144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F22BF-18D1-4EB7-8B37-3BAF45A65774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5D06-7F53-4D5A-A1E7-B02E56AAEB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82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A9F8D-B676-469D-AE54-C88437FF0D87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9" y="3233447"/>
            <a:ext cx="7950543" cy="3062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4E460-48F3-49C7-A74D-46CD4094BC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3210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5724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6284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7214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8975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555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7345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「横断検索」の紹介。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他大学検索との違いを簡単に説明。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・「他大学検索」は、大学、研究機関の所蔵資料を検索します。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・「横断検索」は、国会図書館、近隣大学図書館、公共図書館や書店サイトなど、さまざまな外部サイトを検索します。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使い分けはお好みで。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1898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98329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5745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3921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47068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65907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5433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ここまでで手に入らなかった資料については、次のようなサービスを提供しています。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「訪問利用」所属館に相談してください。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「複写申込」「貸借申込」は</a:t>
            </a:r>
            <a:r>
              <a:rPr kumimoji="1" lang="en-US" altLang="ja-JP" dirty="0" smtClean="0"/>
              <a:t>KULINE</a:t>
            </a:r>
            <a:r>
              <a:rPr kumimoji="1" lang="ja-JP" altLang="en-US" dirty="0" smtClean="0"/>
              <a:t>から依頼できます。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2150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84466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36535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46244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3700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3185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また、</a:t>
            </a:r>
            <a:r>
              <a:rPr kumimoji="1" lang="en-US" altLang="ja-JP" dirty="0" smtClean="0"/>
              <a:t>KULINE</a:t>
            </a:r>
            <a:r>
              <a:rPr kumimoji="1" lang="ja-JP" altLang="en-US" dirty="0" err="1" smtClean="0"/>
              <a:t>には</a:t>
            </a:r>
            <a:r>
              <a:rPr kumimoji="1" lang="ja-JP" altLang="en-US" dirty="0" smtClean="0"/>
              <a:t>学内の図書館全体にかかわるお知らせ、開館カレンダー、さまざまな利用ガイドなど便利なリンクが備わっています。ぜひご利用ください。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04222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KULINE</a:t>
            </a:r>
            <a:r>
              <a:rPr kumimoji="1" lang="ja-JP" altLang="en-US" dirty="0" smtClean="0"/>
              <a:t>から、さまざまな電子ジャーナルやデータベースへのリンクされています。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今回はこの中で、「</a:t>
            </a:r>
            <a:r>
              <a:rPr kumimoji="1" lang="en-US" altLang="ja-JP" dirty="0" err="1" smtClean="0"/>
              <a:t>CiNii</a:t>
            </a:r>
            <a:r>
              <a:rPr kumimoji="1" lang="ja-JP" altLang="en-US" dirty="0" smtClean="0"/>
              <a:t>」をご紹介します。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8088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39402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KULINE</a:t>
            </a:r>
            <a:r>
              <a:rPr kumimoji="1" lang="ja-JP" altLang="en-US" dirty="0" smtClean="0"/>
              <a:t>の「他大学検索」と同じ内容。使い勝手がよい。（地域絞込みや、京大が一番最初に表示される機能など。）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68546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日本の雑誌論文が検索できる、最大のデータベース。フルテキストへのリンクがあるものも。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リンクがなければ、京大</a:t>
            </a:r>
            <a:r>
              <a:rPr kumimoji="1" lang="en-US" altLang="ja-JP" dirty="0" smtClean="0"/>
              <a:t>Article</a:t>
            </a:r>
            <a:r>
              <a:rPr kumimoji="1" lang="en-US" altLang="ja-JP" baseline="0" dirty="0" smtClean="0"/>
              <a:t> Linker</a:t>
            </a:r>
            <a:r>
              <a:rPr kumimoji="1" lang="ja-JP" altLang="en-US" baseline="0" dirty="0" smtClean="0"/>
              <a:t>からフルテキストへのリンクや</a:t>
            </a:r>
            <a:r>
              <a:rPr kumimoji="1" lang="en-US" altLang="ja-JP" baseline="0" dirty="0" smtClean="0"/>
              <a:t>ILL</a:t>
            </a:r>
            <a:r>
              <a:rPr kumimoji="1" lang="ja-JP" altLang="en-US" baseline="0" dirty="0" smtClean="0"/>
              <a:t>申し込みにジャンプできる。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62813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80467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852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1881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1881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024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699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8681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E460-48F3-49C7-A74D-46CD4094BCE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8681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508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067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9861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4756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4630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0195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267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627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14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477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6722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C373-B057-4495-B1E0-CB8A04ABAD3D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64AE-8C88-420E-8536-14FB2E5810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7330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oto-u.ac.jp/ja/news_data/h/h1/news7/2012/121008_1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ピエール画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42438"/>
            <a:ext cx="3131840" cy="23155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652" y="2130425"/>
            <a:ext cx="8350696" cy="1470025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dirty="0">
                <a:ea typeface="メイリオ" pitchFamily="50" charset="-128"/>
                <a:cs typeface="メイリオ" pitchFamily="50" charset="-128"/>
              </a:rPr>
              <a:t>から</a:t>
            </a:r>
            <a:r>
              <a:rPr kumimoji="1" lang="ja-JP" altLang="en-US" dirty="0" smtClean="0">
                <a:ea typeface="メイリオ" pitchFamily="50" charset="-128"/>
                <a:cs typeface="メイリオ" pitchFamily="50" charset="-128"/>
              </a:rPr>
              <a:t>はじめる</a:t>
            </a:r>
            <a:r>
              <a:rPr kumimoji="1" lang="en-US" altLang="ja-JP" dirty="0" smtClean="0">
                <a:ea typeface="メイリオ" pitchFamily="50" charset="-128"/>
                <a:cs typeface="メイリオ" pitchFamily="50" charset="-128"/>
              </a:rPr>
              <a:t>､</a:t>
            </a:r>
            <a:r>
              <a:rPr kumimoji="1" lang="ja-JP" altLang="en-US" dirty="0" smtClean="0">
                <a:ea typeface="メイリオ" pitchFamily="50" charset="-128"/>
                <a:cs typeface="メイリオ" pitchFamily="50" charset="-128"/>
              </a:rPr>
              <a:t>文献検索</a:t>
            </a:r>
            <a:endParaRPr kumimoji="1" lang="ja-JP" altLang="en-US" dirty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2012</a:t>
            </a:r>
            <a:endParaRPr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京都大学図書館機構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農学部図書室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理学部中央図書室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54868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tint val="75000"/>
                  </a:schemeClr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京都大学図書館</a:t>
            </a:r>
            <a:r>
              <a:rPr lang="ja-JP" altLang="en-US" sz="24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機構　北部構内</a:t>
            </a:r>
            <a:r>
              <a:rPr lang="en-US" altLang="ja-JP" sz="24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sz="2400" dirty="0">
                <a:solidFill>
                  <a:schemeClr val="tx1">
                    <a:tint val="75000"/>
                  </a:schemeClr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講習会</a:t>
            </a:r>
            <a:endParaRPr lang="en-US" altLang="ja-JP" sz="2400" dirty="0">
              <a:solidFill>
                <a:schemeClr val="tx1">
                  <a:tint val="75000"/>
                </a:schemeClr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図 6" descr="torigarくん横xma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797152"/>
            <a:ext cx="761628" cy="6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7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ea typeface="メイリオ" pitchFamily="50" charset="-128"/>
                <a:cs typeface="メイリオ" pitchFamily="50" charset="-128"/>
              </a:rPr>
              <a:t>2_</a:t>
            </a:r>
            <a:r>
              <a:rPr lang="ja-JP" altLang="en-US" dirty="0" smtClean="0">
                <a:ea typeface="メイリオ" pitchFamily="50" charset="-128"/>
                <a:cs typeface="メイリオ" pitchFamily="50" charset="-128"/>
              </a:rPr>
              <a:t>レポートの書き方：蔵書検索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42250" cy="37955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2771800" y="3789040"/>
            <a:ext cx="158417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076056" y="4725144"/>
            <a:ext cx="3816424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「詳細検索」を活用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詳しい条件指定が可能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16216" y="188640"/>
            <a:ext cx="2494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2_</a:t>
            </a:r>
            <a:r>
              <a:rPr lang="ja-JP" altLang="en-US" sz="20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レポートの書き方</a:t>
            </a:r>
            <a:endParaRPr lang="ja-JP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_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レポートの書き方：蔵書検索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832648" cy="484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5580620" cy="3551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300192" y="0"/>
            <a:ext cx="2494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2_</a:t>
            </a:r>
            <a:r>
              <a:rPr lang="ja-JP" altLang="en-US" sz="20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レポートの書き方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2510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絞り込み検索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_3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549400"/>
            <a:ext cx="7753350" cy="4399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6516216" y="116632"/>
            <a:ext cx="2494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2_</a:t>
            </a:r>
            <a:r>
              <a:rPr lang="ja-JP" altLang="en-US" sz="20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レポートの書き方</a:t>
            </a:r>
            <a:endParaRPr lang="ja-JP" altLang="en-US" sz="10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788024" y="5013176"/>
            <a:ext cx="3816424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「絞り込み検索」を活用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（出版年で絞り込む）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39552" y="2492896"/>
            <a:ext cx="1584176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300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貸出予約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631739" cy="35283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角丸四角形 2"/>
          <p:cNvSpPr/>
          <p:nvPr/>
        </p:nvSpPr>
        <p:spPr>
          <a:xfrm>
            <a:off x="4427984" y="3789040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4933106" cy="33651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角丸四角形吹き出し 9"/>
          <p:cNvSpPr/>
          <p:nvPr/>
        </p:nvSpPr>
        <p:spPr>
          <a:xfrm>
            <a:off x="5652120" y="1772816"/>
            <a:ext cx="1800200" cy="792088"/>
          </a:xfrm>
          <a:prstGeom prst="wedgeRoundRectCallout">
            <a:avLst>
              <a:gd name="adj1" fmla="val 19055"/>
              <a:gd name="adj2" fmla="val 85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ECS-ID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の入力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724128" y="5949280"/>
            <a:ext cx="100811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563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探して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いる資料がないとき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270775" cy="4741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39753" y="2420888"/>
            <a:ext cx="100811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853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他大学の資料も検索できます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5715"/>
            <a:ext cx="7831981" cy="4902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868144" y="1772816"/>
            <a:ext cx="2016224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67544" y="3812538"/>
            <a:ext cx="1440160" cy="2445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913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その他外部サイトも検索できます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302352" cy="517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395536" y="3212976"/>
            <a:ext cx="525658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83568" y="4437112"/>
            <a:ext cx="4752528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311860" y="2636912"/>
            <a:ext cx="90010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226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京都市図書館の所蔵も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81" y="1074828"/>
            <a:ext cx="2091076" cy="5537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25324"/>
            <a:ext cx="5472608" cy="503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53981" y="5733256"/>
            <a:ext cx="2091076" cy="6289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49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86409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kumimoji="1" lang="ja-JP" altLang="en-US" sz="4000" dirty="0" smtClean="0"/>
              <a:t>便利な検索記号</a:t>
            </a:r>
            <a:endParaRPr kumimoji="1" lang="ja-JP" altLang="en-US" sz="4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6793319" y="6381328"/>
            <a:ext cx="2350681" cy="365125"/>
          </a:xfrm>
        </p:spPr>
        <p:txBody>
          <a:bodyPr/>
          <a:lstStyle/>
          <a:p>
            <a:endParaRPr kumimoji="0" 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251520" y="1196752"/>
            <a:ext cx="8424936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67544" y="2348880"/>
            <a:ext cx="8676456" cy="4032448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sz="14400" b="1" dirty="0" smtClean="0">
                <a:solidFill>
                  <a:schemeClr val="accent2"/>
                </a:solidFill>
              </a:rPr>
              <a:t>アスタリスク＊</a:t>
            </a:r>
            <a:r>
              <a:rPr lang="ja-JP" altLang="en-US" sz="14400" b="1" dirty="0" smtClean="0">
                <a:solidFill>
                  <a:schemeClr val="accent2"/>
                </a:solidFill>
              </a:rPr>
              <a:t>を使う</a:t>
            </a:r>
            <a:r>
              <a:rPr kumimoji="1" lang="ja-JP" altLang="en-US" sz="14400" b="1" dirty="0" smtClean="0">
                <a:solidFill>
                  <a:schemeClr val="accent2"/>
                </a:solidFill>
              </a:rPr>
              <a:t>　</a:t>
            </a:r>
            <a:endParaRPr kumimoji="1" lang="en-US" altLang="ja-JP" sz="14400" b="1" dirty="0" smtClean="0"/>
          </a:p>
          <a:p>
            <a:pPr>
              <a:buNone/>
            </a:pPr>
            <a:r>
              <a:rPr lang="en-US" altLang="ja-JP" sz="5100" b="1" dirty="0" smtClean="0">
                <a:solidFill>
                  <a:schemeClr val="accent2"/>
                </a:solidFill>
              </a:rPr>
              <a:t>  </a:t>
            </a:r>
            <a:r>
              <a:rPr lang="ja-JP" altLang="en-US" sz="5100" b="1" dirty="0" smtClean="0">
                <a:solidFill>
                  <a:schemeClr val="accent2"/>
                </a:solidFill>
              </a:rPr>
              <a:t>　</a:t>
            </a:r>
            <a:endParaRPr lang="en-US" altLang="ja-JP" sz="5100" b="1" dirty="0" smtClean="0"/>
          </a:p>
          <a:p>
            <a:pPr>
              <a:buNone/>
            </a:pPr>
            <a:endParaRPr lang="en-US" altLang="ja-JP" sz="3400" b="1" dirty="0" smtClean="0"/>
          </a:p>
          <a:p>
            <a:pPr>
              <a:buNone/>
            </a:pPr>
            <a:r>
              <a:rPr lang="ja-JP" altLang="en-US" sz="3400" b="1" dirty="0" smtClean="0"/>
              <a:t>　　　    </a:t>
            </a:r>
            <a:r>
              <a:rPr lang="en-US" altLang="ja-JP" sz="12800" b="1" dirty="0" smtClean="0">
                <a:solidFill>
                  <a:schemeClr val="accent6"/>
                </a:solidFill>
              </a:rPr>
              <a:t>Cat   Dog</a:t>
            </a:r>
            <a:r>
              <a:rPr lang="ja-JP" altLang="en-US" sz="12800" b="1" dirty="0" smtClean="0">
                <a:solidFill>
                  <a:schemeClr val="accent6"/>
                </a:solidFill>
              </a:rPr>
              <a:t>　  →　　</a:t>
            </a:r>
            <a:r>
              <a:rPr lang="en-US" altLang="ja-JP" sz="12800" b="1" dirty="0" smtClean="0">
                <a:solidFill>
                  <a:schemeClr val="accent6"/>
                </a:solidFill>
              </a:rPr>
              <a:t>11</a:t>
            </a:r>
            <a:r>
              <a:rPr lang="ja-JP" altLang="en-US" sz="12800" b="1" dirty="0" smtClean="0">
                <a:solidFill>
                  <a:schemeClr val="accent6"/>
                </a:solidFill>
              </a:rPr>
              <a:t>件</a:t>
            </a:r>
            <a:endParaRPr lang="en-US" altLang="ja-JP" sz="12800" b="1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en-US" altLang="ja-JP" sz="6700" b="1" dirty="0" smtClean="0"/>
          </a:p>
          <a:p>
            <a:pPr>
              <a:buNone/>
            </a:pPr>
            <a:r>
              <a:rPr lang="ja-JP" altLang="en-US" sz="6700" b="1" dirty="0" smtClean="0"/>
              <a:t>　 　</a:t>
            </a:r>
            <a:r>
              <a:rPr lang="en-US" altLang="ja-JP" sz="12800" b="1" dirty="0" smtClean="0"/>
              <a:t>Cat* Dog*</a:t>
            </a:r>
            <a:r>
              <a:rPr lang="ja-JP" altLang="en-US" sz="12800" b="1" dirty="0" smtClean="0"/>
              <a:t>　</a:t>
            </a:r>
            <a:r>
              <a:rPr lang="ja-JP" altLang="en-US" sz="12800" b="1" dirty="0" smtClean="0">
                <a:solidFill>
                  <a:schemeClr val="accent2"/>
                </a:solidFill>
              </a:rPr>
              <a:t>→</a:t>
            </a:r>
            <a:r>
              <a:rPr lang="ja-JP" altLang="en-US" sz="12800" b="1" dirty="0" smtClean="0"/>
              <a:t>　 </a:t>
            </a:r>
            <a:r>
              <a:rPr lang="en-US" altLang="ja-JP" sz="12800" b="1" dirty="0" smtClean="0"/>
              <a:t>293</a:t>
            </a:r>
            <a:r>
              <a:rPr lang="ja-JP" altLang="en-US" sz="12800" b="1" dirty="0" smtClean="0"/>
              <a:t>件</a:t>
            </a:r>
            <a:endParaRPr lang="en-US" altLang="ja-JP" sz="11200" b="1" dirty="0" smtClean="0"/>
          </a:p>
          <a:p>
            <a:pPr>
              <a:lnSpc>
                <a:spcPct val="120000"/>
              </a:lnSpc>
              <a:buNone/>
            </a:pPr>
            <a:r>
              <a:rPr lang="ja-JP" altLang="en-US" sz="11200" b="1" dirty="0" smtClean="0"/>
              <a:t>　    　</a:t>
            </a:r>
            <a:endParaRPr lang="en-US" altLang="ja-JP" sz="11200" b="1" dirty="0" smtClean="0"/>
          </a:p>
          <a:p>
            <a:pPr>
              <a:lnSpc>
                <a:spcPct val="120000"/>
              </a:lnSpc>
              <a:buNone/>
            </a:pPr>
            <a:r>
              <a:rPr lang="ja-JP" altLang="en-US" sz="11200" b="1" dirty="0" smtClean="0"/>
              <a:t>　外国語の場合</a:t>
            </a:r>
            <a:r>
              <a:rPr lang="ja-JP" altLang="en-US" sz="11200" b="1" dirty="0" smtClean="0">
                <a:solidFill>
                  <a:schemeClr val="accent2"/>
                </a:solidFill>
              </a:rPr>
              <a:t>＊</a:t>
            </a:r>
            <a:r>
              <a:rPr lang="ja-JP" altLang="en-US" sz="11200" b="1" dirty="0" smtClean="0"/>
              <a:t>をつけてあいまいにした方が</a:t>
            </a:r>
            <a:endParaRPr lang="en-US" altLang="ja-JP" sz="11200" b="1" dirty="0" smtClean="0"/>
          </a:p>
          <a:p>
            <a:pPr>
              <a:lnSpc>
                <a:spcPct val="120000"/>
              </a:lnSpc>
              <a:buNone/>
            </a:pPr>
            <a:r>
              <a:rPr lang="ja-JP" altLang="en-US" sz="11200" b="1" dirty="0" smtClean="0"/>
              <a:t>　　効率の良い検索ができる場合もある。</a:t>
            </a:r>
            <a:endParaRPr lang="en-US" altLang="ja-JP" sz="11200" b="1" dirty="0" smtClean="0"/>
          </a:p>
          <a:p>
            <a:pPr>
              <a:buNone/>
            </a:pPr>
            <a:endParaRPr lang="en-US" altLang="ja-JP" sz="11200" b="1" dirty="0" smtClean="0"/>
          </a:p>
          <a:p>
            <a:pPr>
              <a:lnSpc>
                <a:spcPct val="120000"/>
              </a:lnSpc>
              <a:buNone/>
            </a:pPr>
            <a:r>
              <a:rPr lang="ja-JP" altLang="en-US" sz="11200" b="1" dirty="0" smtClean="0"/>
              <a:t>　　</a:t>
            </a:r>
            <a:endParaRPr lang="en-US" altLang="ja-JP" sz="6700" b="1" dirty="0" smtClean="0"/>
          </a:p>
          <a:p>
            <a:pPr>
              <a:buNone/>
            </a:pPr>
            <a:r>
              <a:rPr lang="ja-JP" altLang="en-US" sz="6700" b="1" dirty="0" smtClean="0"/>
              <a:t>　　　　</a:t>
            </a:r>
            <a:endParaRPr lang="en-US" altLang="ja-JP" sz="6700" b="1" dirty="0" smtClean="0"/>
          </a:p>
          <a:p>
            <a:pPr>
              <a:buNone/>
            </a:pPr>
            <a:r>
              <a:rPr lang="ja-JP" altLang="en-US" sz="3200" b="1" dirty="0" smtClean="0"/>
              <a:t>　</a:t>
            </a:r>
            <a:endParaRPr kumimoji="1" lang="ja-JP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55576" y="1412776"/>
            <a:ext cx="7632848" cy="7200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b="1" dirty="0" smtClean="0">
                <a:solidFill>
                  <a:schemeClr val="accent4"/>
                </a:solidFill>
              </a:rPr>
              <a:t>前方一致検索</a:t>
            </a:r>
            <a:endParaRPr kumimoji="1" lang="ja-JP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8" name="角丸四角形吹き出し 7"/>
          <p:cNvSpPr>
            <a:spLocks noChangeArrowheads="1"/>
          </p:cNvSpPr>
          <p:nvPr/>
        </p:nvSpPr>
        <p:spPr bwMode="auto">
          <a:xfrm>
            <a:off x="6228184" y="2780928"/>
            <a:ext cx="2592288" cy="1944216"/>
          </a:xfrm>
          <a:prstGeom prst="wedgeRoundRectCallout">
            <a:avLst>
              <a:gd name="adj1" fmla="val -111550"/>
              <a:gd name="adj2" fmla="val 25329"/>
              <a:gd name="adj3" fmla="val 16667"/>
            </a:avLst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ja-JP" sz="3200" dirty="0" smtClean="0">
                <a:ea typeface="ＭＳ Ｐゴシック" charset="-128"/>
              </a:rPr>
              <a:t>Cats,  Dogs,</a:t>
            </a:r>
          </a:p>
          <a:p>
            <a:pPr algn="l"/>
            <a:r>
              <a:rPr lang="en-US" altLang="ja-JP" sz="3200" dirty="0" smtClean="0">
                <a:ea typeface="ＭＳ Ｐゴシック" charset="-128"/>
              </a:rPr>
              <a:t>Dogma </a:t>
            </a:r>
            <a:r>
              <a:rPr lang="ja-JP" altLang="en-US" sz="3200" dirty="0" smtClean="0">
                <a:ea typeface="ＭＳ Ｐゴシック" charset="-128"/>
              </a:rPr>
              <a:t>・・・</a:t>
            </a:r>
            <a:endParaRPr lang="en-US" altLang="ja-JP" sz="3200" dirty="0" smtClean="0">
              <a:ea typeface="ＭＳ Ｐゴシック" charset="-128"/>
            </a:endParaRPr>
          </a:p>
          <a:p>
            <a:pPr algn="l"/>
            <a:r>
              <a:rPr lang="ja-JP" altLang="en-US" sz="2800" dirty="0" smtClean="0">
                <a:ea typeface="ＭＳ Ｐゴシック" charset="-128"/>
              </a:rPr>
              <a:t>などヒットする</a:t>
            </a:r>
            <a:endParaRPr lang="ja-JP" altLang="en-US" sz="28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4000" dirty="0" smtClean="0"/>
              <a:t>便利な検索記号</a:t>
            </a:r>
            <a:endParaRPr kumimoji="1" lang="ja-JP" altLang="en-US" sz="4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6793319" y="6381328"/>
            <a:ext cx="2350681" cy="365125"/>
          </a:xfrm>
        </p:spPr>
        <p:txBody>
          <a:bodyPr/>
          <a:lstStyle/>
          <a:p>
            <a:endParaRPr kumimoji="0" 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251520" y="1196752"/>
            <a:ext cx="8280920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67544" y="2276872"/>
            <a:ext cx="8676456" cy="4104456"/>
          </a:xfrm>
        </p:spPr>
        <p:txBody>
          <a:bodyPr>
            <a:normAutofit fontScale="32500" lnSpcReduction="20000"/>
          </a:bodyPr>
          <a:lstStyle/>
          <a:p>
            <a:r>
              <a:rPr lang="ja-JP" altLang="en-US" sz="10000" b="1" dirty="0" smtClean="0">
                <a:solidFill>
                  <a:schemeClr val="accent2"/>
                </a:solidFill>
              </a:rPr>
              <a:t>「科学」という雑誌が読みたい</a:t>
            </a:r>
            <a:endParaRPr lang="en-US" altLang="ja-JP" sz="10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ja-JP" altLang="en-US" sz="10000" b="1" dirty="0" smtClean="0">
                <a:solidFill>
                  <a:schemeClr val="accent2"/>
                </a:solidFill>
              </a:rPr>
              <a:t>　　　　　シャープ</a:t>
            </a:r>
            <a:r>
              <a:rPr lang="en-US" altLang="ja-JP" sz="13500" b="1" dirty="0" smtClean="0">
                <a:solidFill>
                  <a:schemeClr val="accent2"/>
                </a:solidFill>
              </a:rPr>
              <a:t>#</a:t>
            </a:r>
            <a:r>
              <a:rPr kumimoji="1" lang="ja-JP" altLang="en-US" sz="10000" b="1" dirty="0" smtClean="0">
                <a:solidFill>
                  <a:schemeClr val="accent2"/>
                </a:solidFill>
              </a:rPr>
              <a:t>　を使う</a:t>
            </a:r>
            <a:endParaRPr kumimoji="1" lang="en-US" altLang="ja-JP" sz="10000" b="1" dirty="0" smtClean="0"/>
          </a:p>
          <a:p>
            <a:pPr>
              <a:buNone/>
            </a:pPr>
            <a:r>
              <a:rPr lang="en-US" altLang="ja-JP" sz="5100" b="1" dirty="0" smtClean="0">
                <a:solidFill>
                  <a:schemeClr val="accent2"/>
                </a:solidFill>
              </a:rPr>
              <a:t>  </a:t>
            </a:r>
            <a:r>
              <a:rPr lang="ja-JP" altLang="en-US" sz="5100" b="1" dirty="0" smtClean="0">
                <a:solidFill>
                  <a:schemeClr val="accent2"/>
                </a:solidFill>
              </a:rPr>
              <a:t>　</a:t>
            </a:r>
            <a:endParaRPr lang="en-US" altLang="ja-JP" sz="51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3400" b="1" dirty="0" smtClean="0"/>
          </a:p>
          <a:p>
            <a:pPr>
              <a:buNone/>
            </a:pPr>
            <a:r>
              <a:rPr lang="ja-JP" altLang="en-US" sz="3400" b="1" dirty="0" smtClean="0"/>
              <a:t>　  　  </a:t>
            </a:r>
            <a:r>
              <a:rPr lang="ja-JP" altLang="en-US" sz="3400" b="1" u="sng" dirty="0" smtClean="0"/>
              <a:t>  </a:t>
            </a:r>
            <a:r>
              <a:rPr lang="ja-JP" altLang="en-US" sz="7600" b="1" u="sng" dirty="0" smtClean="0"/>
              <a:t>科学</a:t>
            </a:r>
            <a:r>
              <a:rPr lang="ja-JP" altLang="en-US" sz="7600" b="1" dirty="0" smtClean="0"/>
              <a:t>　　</a:t>
            </a:r>
            <a:r>
              <a:rPr lang="en-US" altLang="ja-JP" sz="7600" b="1" dirty="0" smtClean="0"/>
              <a:t>6</a:t>
            </a:r>
            <a:r>
              <a:rPr lang="ja-JP" altLang="en-US" sz="7600" b="1" dirty="0" smtClean="0"/>
              <a:t>万</a:t>
            </a:r>
            <a:r>
              <a:rPr lang="en-US" altLang="ja-JP" sz="7600" b="1" dirty="0" smtClean="0"/>
              <a:t>3</a:t>
            </a:r>
            <a:r>
              <a:rPr lang="ja-JP" altLang="en-US" sz="7600" b="1" dirty="0" smtClean="0"/>
              <a:t>千件以上</a:t>
            </a:r>
            <a:endParaRPr lang="en-US" altLang="ja-JP" sz="7600" b="1" dirty="0" smtClean="0"/>
          </a:p>
          <a:p>
            <a:pPr>
              <a:buNone/>
            </a:pPr>
            <a:r>
              <a:rPr lang="ja-JP" altLang="en-US" sz="7600" b="1" dirty="0" smtClean="0"/>
              <a:t>　　　　　　一覧表示可能件数を超過</a:t>
            </a:r>
            <a:endParaRPr lang="en-US" altLang="ja-JP" sz="6700" b="1" dirty="0" smtClean="0"/>
          </a:p>
          <a:p>
            <a:pPr>
              <a:buNone/>
            </a:pPr>
            <a:r>
              <a:rPr lang="en-US" altLang="ja-JP" sz="6700" b="1" dirty="0" smtClean="0"/>
              <a:t>                    </a:t>
            </a:r>
            <a:r>
              <a:rPr lang="ja-JP" altLang="en-US" sz="6700" b="1" dirty="0" smtClean="0"/>
              <a:t>「雑誌で絞り込み」しても、</a:t>
            </a:r>
            <a:r>
              <a:rPr lang="en-US" altLang="ja-JP" sz="6700" b="1" dirty="0" smtClean="0"/>
              <a:t>4,950</a:t>
            </a:r>
            <a:r>
              <a:rPr lang="ja-JP" altLang="en-US" sz="6700" b="1" dirty="0" smtClean="0"/>
              <a:t>件！</a:t>
            </a:r>
            <a:endParaRPr lang="en-US" altLang="ja-JP" sz="6700" b="1" dirty="0" smtClean="0"/>
          </a:p>
          <a:p>
            <a:pPr>
              <a:buNone/>
            </a:pPr>
            <a:r>
              <a:rPr lang="ja-JP" altLang="en-US" sz="6700" b="1" dirty="0" smtClean="0"/>
              <a:t>　 </a:t>
            </a:r>
            <a:r>
              <a:rPr lang="ja-JP" altLang="en-US" sz="6700" b="1" u="sng" dirty="0" smtClean="0">
                <a:solidFill>
                  <a:schemeClr val="accent2"/>
                </a:solidFill>
              </a:rPr>
              <a:t>           </a:t>
            </a:r>
            <a:endParaRPr lang="en-US" altLang="ja-JP" sz="6700" b="1" dirty="0" smtClean="0"/>
          </a:p>
          <a:p>
            <a:pPr>
              <a:buNone/>
            </a:pPr>
            <a:r>
              <a:rPr lang="ja-JP" altLang="en-US" sz="6700" b="1" dirty="0" smtClean="0"/>
              <a:t>　</a:t>
            </a:r>
            <a:r>
              <a:rPr lang="ja-JP" altLang="en-US" sz="8000" b="1" u="sng" dirty="0" smtClean="0">
                <a:solidFill>
                  <a:schemeClr val="accent2"/>
                </a:solidFill>
              </a:rPr>
              <a:t>＃</a:t>
            </a:r>
            <a:r>
              <a:rPr lang="ja-JP" altLang="en-US" sz="8000" b="1" u="sng" dirty="0" smtClean="0"/>
              <a:t>科学</a:t>
            </a:r>
            <a:r>
              <a:rPr lang="ja-JP" altLang="en-US" sz="8000" b="1" dirty="0" smtClean="0"/>
              <a:t>　加えて「雑誌で絞り込み」</a:t>
            </a:r>
            <a:r>
              <a:rPr lang="ja-JP" altLang="en-US" sz="9000" b="1" dirty="0" smtClean="0"/>
              <a:t>　　</a:t>
            </a:r>
            <a:r>
              <a:rPr lang="en-US" altLang="ja-JP" sz="9000" b="1" dirty="0" smtClean="0"/>
              <a:t>3</a:t>
            </a:r>
            <a:r>
              <a:rPr lang="ja-JP" altLang="en-US" sz="9000" b="1" dirty="0" smtClean="0"/>
              <a:t>件    </a:t>
            </a:r>
            <a:endParaRPr lang="en-US" altLang="ja-JP" sz="8000" b="1" dirty="0" smtClean="0"/>
          </a:p>
          <a:p>
            <a:pPr>
              <a:buNone/>
            </a:pPr>
            <a:r>
              <a:rPr lang="ja-JP" altLang="en-US" sz="6700" b="1" dirty="0" smtClean="0"/>
              <a:t>　</a:t>
            </a:r>
            <a:endParaRPr lang="en-US" altLang="ja-JP" sz="6700" b="1" dirty="0" smtClean="0"/>
          </a:p>
          <a:p>
            <a:pPr>
              <a:buNone/>
            </a:pPr>
            <a:r>
              <a:rPr lang="ja-JP" altLang="en-US" sz="3200" b="1" dirty="0" smtClean="0"/>
              <a:t>　</a:t>
            </a:r>
            <a:endParaRPr kumimoji="1" lang="ja-JP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55576" y="1412776"/>
            <a:ext cx="7632848" cy="7200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b="1" dirty="0" smtClean="0">
                <a:solidFill>
                  <a:schemeClr val="accent4"/>
                </a:solidFill>
              </a:rPr>
              <a:t>リテラル検索</a:t>
            </a:r>
            <a:r>
              <a:rPr kumimoji="1" lang="ja-JP" altLang="en-US" sz="2400" b="1" dirty="0" smtClean="0">
                <a:solidFill>
                  <a:schemeClr val="accent4"/>
                </a:solidFill>
              </a:rPr>
              <a:t>（単語として一致させる検索）</a:t>
            </a:r>
            <a:r>
              <a:rPr kumimoji="1" lang="en-US" altLang="ja-JP" sz="2400" b="1" dirty="0" smtClean="0">
                <a:solidFill>
                  <a:schemeClr val="accent4"/>
                </a:solidFill>
              </a:rPr>
              <a:t>  </a:t>
            </a:r>
            <a:endParaRPr kumimoji="1" lang="ja-JP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7" name="角丸四角形吹き出し 6"/>
          <p:cNvSpPr>
            <a:spLocks noChangeArrowheads="1"/>
          </p:cNvSpPr>
          <p:nvPr/>
        </p:nvSpPr>
        <p:spPr bwMode="auto">
          <a:xfrm>
            <a:off x="6012160" y="3140968"/>
            <a:ext cx="2304256" cy="936104"/>
          </a:xfrm>
          <a:prstGeom prst="wedgeRoundRectCallout">
            <a:avLst>
              <a:gd name="adj1" fmla="val -64459"/>
              <a:gd name="adj2" fmla="val 49260"/>
              <a:gd name="adj3" fmla="val 16667"/>
            </a:avLst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ja-JP" altLang="en-US" sz="2400" dirty="0" smtClean="0">
                <a:ea typeface="ＭＳ Ｐゴシック" charset="-128"/>
              </a:rPr>
              <a:t>「球の科学」　</a:t>
            </a:r>
            <a:endParaRPr lang="en-US" altLang="ja-JP" sz="2400" dirty="0" smtClean="0">
              <a:ea typeface="ＭＳ Ｐゴシック" charset="-128"/>
            </a:endParaRPr>
          </a:p>
          <a:p>
            <a:pPr algn="l"/>
            <a:r>
              <a:rPr lang="ja-JP" altLang="en-US" sz="2400" dirty="0" smtClean="0">
                <a:ea typeface="ＭＳ Ｐゴシック" charset="-128"/>
              </a:rPr>
              <a:t>　　など・・・</a:t>
            </a:r>
            <a:endParaRPr lang="en-US" altLang="ja-JP" sz="2400" dirty="0" smtClean="0">
              <a:ea typeface="ＭＳ Ｐゴシック" charset="-128"/>
            </a:endParaRPr>
          </a:p>
          <a:p>
            <a:pPr algn="l"/>
            <a:endParaRPr lang="en-US" altLang="ja-JP" sz="28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今日の内容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で文献検索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検索結果から実物（フルテキスト）へ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MyKULINE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使いこなし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さらに発展して・・・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ArticleLinker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CiNiiBooks</a:t>
            </a:r>
            <a:r>
              <a:rPr lang="ja-JP" altLang="en-US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CiNiiArticles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076056" y="4869160"/>
            <a:ext cx="36004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行ったり来たりしながら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こんな内容をお話しします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8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本だけではなく雑誌も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!!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雑誌論文を読もう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marL="0" indent="0">
              <a:buNone/>
            </a:pP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雑誌論文は、図書よりも細かいテーマに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　ついて詳しく掘り下げて書かれたものが　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　多いため、文系・理系を問わず調査に欠　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　かせないツールです。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『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日経サイエンス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』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が読みたい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_1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1403"/>
            <a:ext cx="8006985" cy="4457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5869454" cy="3903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07504" y="1628800"/>
            <a:ext cx="208823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499992" y="1700808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843808" y="3573016"/>
            <a:ext cx="115212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4860032" y="5085184"/>
            <a:ext cx="3816424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「絞り込み検索」を活用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（「雑誌」で絞り込む）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『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日経サイエンス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』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が読みたい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_1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472608" cy="43588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539552" y="1268760"/>
            <a:ext cx="7848872" cy="7200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b="1" dirty="0" smtClean="0">
                <a:solidFill>
                  <a:schemeClr val="accent4"/>
                </a:solidFill>
              </a:rPr>
              <a:t>雑誌は</a:t>
            </a:r>
            <a:r>
              <a:rPr lang="ja-JP" altLang="en-US" sz="3600" b="1" dirty="0" smtClean="0">
                <a:solidFill>
                  <a:schemeClr val="accent4"/>
                </a:solidFill>
              </a:rPr>
              <a:t>巻号</a:t>
            </a:r>
            <a:r>
              <a:rPr kumimoji="1" lang="ja-JP" altLang="en-US" sz="3600" b="1" dirty="0" smtClean="0">
                <a:solidFill>
                  <a:schemeClr val="accent4"/>
                </a:solidFill>
              </a:rPr>
              <a:t>や年月次まで</a:t>
            </a:r>
            <a:r>
              <a:rPr kumimoji="1" lang="en-US" altLang="ja-JP" sz="3600" b="1" dirty="0" smtClean="0">
                <a:solidFill>
                  <a:schemeClr val="accent4"/>
                </a:solidFill>
              </a:rPr>
              <a:t>check  </a:t>
            </a:r>
            <a:endParaRPr kumimoji="1" lang="ja-JP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283968" y="4797152"/>
            <a:ext cx="2376264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3491880" y="2204864"/>
            <a:ext cx="1080120" cy="648072"/>
          </a:xfrm>
          <a:prstGeom prst="wedgeRoundRectCallout">
            <a:avLst>
              <a:gd name="adj1" fmla="val 82657"/>
              <a:gd name="adj2" fmla="val 8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巻号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72200" y="2204864"/>
            <a:ext cx="1512168" cy="720080"/>
          </a:xfrm>
          <a:prstGeom prst="wedgeRoundRectCallout">
            <a:avLst>
              <a:gd name="adj1" fmla="val -69882"/>
              <a:gd name="adj2" fmla="val 5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年月次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『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日経サイエンス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』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が読みたい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_2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6071"/>
            <a:ext cx="8217491" cy="426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753823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95536" y="2924944"/>
            <a:ext cx="1656184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283968" y="4221088"/>
            <a:ext cx="64807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755576" y="5225174"/>
            <a:ext cx="3816424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「絞り込み検索」を活用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（「電子ジャーナル」で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絞り込む）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9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論文を探そう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!!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気になる雑誌を定期的にチェックするのも必要ですが、テーマに沿った雑誌論文を検索してチェックするのも大切です。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1_iPS 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× 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山中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先生：論文検索</a:t>
            </a:r>
            <a:endParaRPr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6351"/>
            <a:ext cx="6588224" cy="2800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18340"/>
            <a:ext cx="5870366" cy="403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176630" cy="4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920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755576" y="5225174"/>
            <a:ext cx="3816424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いくつものデータベースを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まとめて検索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7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60490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ArticleLinker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??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4974312" y="2348880"/>
            <a:ext cx="3240360" cy="756084"/>
          </a:xfrm>
          <a:prstGeom prst="wedgeRoundRectCallout">
            <a:avLst>
              <a:gd name="adj1" fmla="val -59257"/>
              <a:gd name="adj2" fmla="val -16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検索した論文情報が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そのまま記載</a:t>
            </a:r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037271" y="3356992"/>
            <a:ext cx="3240360" cy="1008112"/>
          </a:xfrm>
          <a:prstGeom prst="wedgeRoundRectCallout">
            <a:avLst>
              <a:gd name="adj1" fmla="val -61968"/>
              <a:gd name="adj2" fmla="val 186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電子ジャーナルで入手可能な場合はここに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LINK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が表示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004048" y="4653136"/>
            <a:ext cx="3240360" cy="1008112"/>
          </a:xfrm>
          <a:prstGeom prst="wedgeRoundRectCallout">
            <a:avLst>
              <a:gd name="adj1" fmla="val -64124"/>
              <a:gd name="adj2" fmla="val 23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電子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ジャーナル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がない場合は、学内で冊子体を探す！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Search KULINE!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004048" y="5805264"/>
            <a:ext cx="3240360" cy="1008112"/>
          </a:xfrm>
          <a:prstGeom prst="wedgeRoundRectCallout">
            <a:avLst>
              <a:gd name="adj1" fmla="val -65814"/>
              <a:gd name="adj2" fmla="val -43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学内で入手できない場合は、学外から取り寄せる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の申し込み画面にジャンプ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23528" y="1916832"/>
            <a:ext cx="4248473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23528" y="3717032"/>
            <a:ext cx="421560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51520" y="5301208"/>
            <a:ext cx="4248473" cy="502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51520" y="5877272"/>
            <a:ext cx="4248473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0924"/>
            <a:ext cx="1882876" cy="4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手に入らなかった資料は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相互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利用サービス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他機関図書館訪問（所属館に問い合わせ）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2"/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事前に図書館からの照会が必要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文献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複写申込</a:t>
            </a:r>
            <a:r>
              <a:rPr lang="ja-JP" altLang="en-US" sz="2400" dirty="0" smtClean="0">
                <a:latin typeface="+mj-lt"/>
                <a:ea typeface="メイリオ" pitchFamily="50" charset="-128"/>
                <a:cs typeface="メイリオ" pitchFamily="50" charset="-128"/>
              </a:rPr>
              <a:t>（コピー取り寄せ）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＊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から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2"/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コピー代（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枚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35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60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円）＋送料で必要部分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コピー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を送付して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もらう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図書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借用申込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現物取り寄せ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) 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＊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から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2"/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往復の郵送料で図書を送付して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もらい、利用する</a:t>
            </a:r>
            <a:endParaRPr lang="en-US" altLang="ja-JP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4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92317" cy="5372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6876256" y="3284984"/>
            <a:ext cx="1800200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603074" cy="2076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086" y="118819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から申し込み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（複写、貸借）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11560" y="5157192"/>
            <a:ext cx="3816424" cy="1368152"/>
          </a:xfrm>
          <a:prstGeom prst="wedgeRoundRectCallout">
            <a:avLst>
              <a:gd name="adj1" fmla="val 59326"/>
              <a:gd name="adj2" fmla="val -13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ECS-ID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でログイン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3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依頼画面サンプル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472608" cy="5506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089" y="1844824"/>
            <a:ext cx="5138911" cy="4920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7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KULINE??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 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と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     </a:t>
            </a:r>
            <a:r>
              <a:rPr kumimoji="1" lang="en-US" altLang="ja-JP" sz="3600" b="1" i="1" dirty="0" smtClean="0">
                <a:solidFill>
                  <a:srgbClr val="FF000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K</a:t>
            </a:r>
            <a:r>
              <a:rPr kumimoji="1" lang="en-US" altLang="ja-JP" sz="36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yoto </a:t>
            </a:r>
            <a:r>
              <a:rPr kumimoji="1" lang="en-US" altLang="ja-JP" sz="3600" b="1" i="1" dirty="0" smtClean="0">
                <a:solidFill>
                  <a:srgbClr val="FF000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U</a:t>
            </a:r>
            <a:r>
              <a:rPr kumimoji="1" lang="en-US" altLang="ja-JP" sz="36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niversity </a:t>
            </a:r>
            <a:r>
              <a:rPr kumimoji="1" lang="en-US" altLang="ja-JP" sz="3600" b="1" i="1" dirty="0" smtClean="0">
                <a:solidFill>
                  <a:srgbClr val="FF000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L</a:t>
            </a:r>
            <a:r>
              <a:rPr kumimoji="1" lang="en-US" altLang="ja-JP" sz="36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ibraries </a:t>
            </a:r>
          </a:p>
          <a:p>
            <a:pPr marL="0" indent="0">
              <a:buNone/>
            </a:pPr>
            <a:r>
              <a:rPr kumimoji="1" lang="en-US" altLang="ja-JP" sz="36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              </a:t>
            </a:r>
            <a:r>
              <a:rPr kumimoji="1" lang="en-US" altLang="ja-JP" sz="3600" b="1" i="1" dirty="0" smtClean="0">
                <a:solidFill>
                  <a:srgbClr val="FF000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I</a:t>
            </a:r>
            <a:r>
              <a:rPr kumimoji="1" lang="en-US" altLang="ja-JP" sz="36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nformation </a:t>
            </a:r>
            <a:r>
              <a:rPr kumimoji="1" lang="en-US" altLang="ja-JP" sz="3600" b="1" i="1" dirty="0" err="1" smtClean="0">
                <a:solidFill>
                  <a:srgbClr val="FF000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NE</a:t>
            </a:r>
            <a:r>
              <a:rPr kumimoji="1" lang="en-US" altLang="ja-JP" sz="3600" i="1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twork</a:t>
            </a:r>
            <a:r>
              <a:rPr kumimoji="1" lang="en-US" altLang="ja-JP" sz="36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 System</a:t>
            </a:r>
            <a:r>
              <a:rPr kumimoji="1" lang="ja-JP" altLang="en-US" sz="2400" i="1" dirty="0" smtClean="0">
                <a:latin typeface="+mj-lt"/>
                <a:ea typeface="メイリオ" pitchFamily="50" charset="-128"/>
                <a:cs typeface="メイリオ" pitchFamily="50" charset="-128"/>
              </a:rPr>
              <a:t>の略</a:t>
            </a:r>
            <a:endParaRPr kumimoji="1" lang="en-US" altLang="ja-JP" sz="3600" i="1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文献情報を検索するツール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さまざまな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オンラインサービスへの窓口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　　　　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MyKULINE</a:t>
            </a:r>
            <a:r>
              <a:rPr kumimoji="1" lang="ja-JP" altLang="en-US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で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できること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貸出予約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貸出更新（延長）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文献複写申込（コピー取り寄せ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）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図書借用申込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現物取り寄せ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ブックマーク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　・・・などなど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6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ECS-ID</a:t>
            </a:r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でログイン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88110" cy="2240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41576"/>
            <a:ext cx="7428825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2987824" y="3140968"/>
            <a:ext cx="5544616" cy="2736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115616" y="4849520"/>
            <a:ext cx="1737310" cy="2008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060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貸出更新（延長）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718"/>
            <a:ext cx="6192688" cy="5070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683568" y="3645024"/>
            <a:ext cx="64807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75656" y="5985284"/>
            <a:ext cx="1080120" cy="252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021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kumimoji="1" lang="ja-JP" altLang="en-US" sz="4000" dirty="0" smtClean="0">
                <a:latin typeface="+mj-lt"/>
                <a:ea typeface="メイリオ" pitchFamily="50" charset="-128"/>
                <a:cs typeface="メイリオ" pitchFamily="50" charset="-128"/>
              </a:rPr>
              <a:t>と学内の図書館の</a:t>
            </a:r>
            <a:r>
              <a:rPr kumimoji="1" lang="en-US" altLang="ja-JP" sz="4000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kumimoji="1" lang="en-US" altLang="ja-JP" sz="4000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4000" dirty="0" smtClean="0">
                <a:latin typeface="+mj-lt"/>
                <a:ea typeface="メイリオ" pitchFamily="50" charset="-128"/>
                <a:cs typeface="メイリオ" pitchFamily="50" charset="-128"/>
              </a:rPr>
              <a:t>スムーズな利用のために</a:t>
            </a:r>
            <a:endParaRPr kumimoji="1" lang="ja-JP" altLang="en-US" sz="4000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20658" cy="4987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259632" y="1916832"/>
            <a:ext cx="691276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95536" y="2636912"/>
            <a:ext cx="1872208" cy="3024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340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から発展して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8740"/>
            <a:ext cx="2419350" cy="32004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23528" y="2420888"/>
            <a:ext cx="241935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67287"/>
            <a:ext cx="5290344" cy="469971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0" y="5085184"/>
            <a:ext cx="4464496" cy="1564308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日本語文献を検索する</a:t>
            </a:r>
            <a:r>
              <a:rPr lang="en-US" altLang="ja-JP" sz="2800" dirty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2800" dirty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基本的な</a:t>
            </a:r>
            <a:r>
              <a:rPr lang="ja-JP" altLang="en-US" sz="2800" dirty="0">
                <a:latin typeface="+mj-lt"/>
                <a:ea typeface="メイリオ" pitchFamily="50" charset="-128"/>
                <a:cs typeface="メイリオ" pitchFamily="50" charset="-128"/>
              </a:rPr>
              <a:t>データベース</a:t>
            </a:r>
            <a:endParaRPr kumimoji="1" lang="en-US" altLang="ja-JP" sz="28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CiNii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dirty="0">
                <a:latin typeface="+mj-lt"/>
                <a:ea typeface="メイリオ" pitchFamily="50" charset="-128"/>
                <a:cs typeface="メイリオ" pitchFamily="50" charset="-128"/>
              </a:rPr>
              <a:t>Books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,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Articles)</a:t>
            </a:r>
          </a:p>
        </p:txBody>
      </p:sp>
    </p:spTree>
    <p:extLst>
      <p:ext uri="{BB962C8B-B14F-4D97-AF65-F5344CB8AC3E}">
        <p14:creationId xmlns:p14="http://schemas.microsoft.com/office/powerpoint/2010/main" xmlns="" val="19080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latin typeface="+mj-lt"/>
                <a:ea typeface="メイリオ" pitchFamily="50" charset="-128"/>
                <a:cs typeface="メイリオ" pitchFamily="50" charset="-128"/>
              </a:rPr>
              <a:t>CiNiiBooks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400600" cy="406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903688"/>
            <a:ext cx="4519984" cy="366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860032" y="1449082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国内の大学・研究機関が所蔵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図書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・雑誌を検索</a:t>
            </a:r>
          </a:p>
        </p:txBody>
      </p:sp>
    </p:spTree>
    <p:extLst>
      <p:ext uri="{BB962C8B-B14F-4D97-AF65-F5344CB8AC3E}">
        <p14:creationId xmlns:p14="http://schemas.microsoft.com/office/powerpoint/2010/main" xmlns="" val="2232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CiNIiArticles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7067982" cy="566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39552" y="4149080"/>
            <a:ext cx="201622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915816" y="4437112"/>
            <a:ext cx="201622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1547664" y="3356992"/>
            <a:ext cx="1872208" cy="6703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メイリオ" pitchFamily="50" charset="-128"/>
                <a:cs typeface="メイリオ" pitchFamily="50" charset="-128"/>
              </a:rPr>
              <a:t>フルテキストへ</a:t>
            </a:r>
            <a:endParaRPr kumimoji="1" lang="ja-JP" altLang="en-US" dirty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4139952" y="2852936"/>
            <a:ext cx="3024336" cy="11717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ea typeface="メイリオ" pitchFamily="50" charset="-128"/>
                <a:cs typeface="メイリオ" pitchFamily="50" charset="-128"/>
              </a:rPr>
              <a:t>フルテキストリンクがなければ京大</a:t>
            </a:r>
            <a:r>
              <a:rPr kumimoji="1" lang="en-US" altLang="ja-JP" dirty="0" err="1" smtClean="0">
                <a:ea typeface="メイリオ" pitchFamily="50" charset="-128"/>
                <a:cs typeface="メイリオ" pitchFamily="50" charset="-128"/>
              </a:rPr>
              <a:t>ArticleLinker</a:t>
            </a:r>
            <a:r>
              <a:rPr kumimoji="1" lang="ja-JP" altLang="en-US" dirty="0" smtClean="0">
                <a:ea typeface="メイリオ" pitchFamily="50" charset="-128"/>
                <a:cs typeface="メイリオ" pitchFamily="50" charset="-128"/>
              </a:rPr>
              <a:t>へ</a:t>
            </a:r>
            <a:r>
              <a:rPr kumimoji="1" lang="en-US" altLang="ja-JP" dirty="0" smtClean="0">
                <a:ea typeface="メイリオ" pitchFamily="50" charset="-128"/>
                <a:cs typeface="メイリオ" pitchFamily="50" charset="-128"/>
              </a:rPr>
              <a:t>!!</a:t>
            </a:r>
            <a:endParaRPr kumimoji="1" lang="ja-JP" altLang="en-US" dirty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20072" y="1196752"/>
            <a:ext cx="33843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a typeface="メイリオ" pitchFamily="50" charset="-128"/>
                <a:cs typeface="メイリオ" pitchFamily="50" charset="-128"/>
              </a:rPr>
              <a:t>国内で刊行された雑誌論文を網羅的に検索</a:t>
            </a:r>
          </a:p>
        </p:txBody>
      </p:sp>
    </p:spTree>
    <p:extLst>
      <p:ext uri="{BB962C8B-B14F-4D97-AF65-F5344CB8AC3E}">
        <p14:creationId xmlns:p14="http://schemas.microsoft.com/office/powerpoint/2010/main" xmlns="" val="24669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電子ジャーナル利用にあたって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	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4398"/>
            <a:ext cx="5184576" cy="5271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1115616" y="2996952"/>
            <a:ext cx="5040560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212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>
                <a:ea typeface="メイリオ" pitchFamily="50" charset="-128"/>
                <a:cs typeface="メイリオ" pitchFamily="50" charset="-128"/>
              </a:rPr>
              <a:t>利用</a:t>
            </a:r>
            <a:r>
              <a:rPr lang="ja-JP" altLang="en-US" dirty="0" smtClean="0">
                <a:ea typeface="メイリオ" pitchFamily="50" charset="-128"/>
                <a:cs typeface="メイリオ" pitchFamily="50" charset="-128"/>
              </a:rPr>
              <a:t>条件はサービスごとに</a:t>
            </a:r>
            <a:endParaRPr lang="ja-JP" altLang="en-US" dirty="0"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1"/>
          <a:stretch/>
        </p:blipFill>
        <p:spPr bwMode="auto">
          <a:xfrm>
            <a:off x="204674" y="1259632"/>
            <a:ext cx="6610350" cy="2419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92706" y="2564904"/>
            <a:ext cx="619268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48690" y="1376772"/>
            <a:ext cx="5472608" cy="324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74" y="3933056"/>
            <a:ext cx="8239125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729715" y="4077072"/>
            <a:ext cx="3024336" cy="324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161763" y="4437112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161762" y="6093296"/>
            <a:ext cx="5354453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958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ピエール画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573016"/>
            <a:ext cx="2884727" cy="21328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KULINE!!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を出発点に、幅広い文献収集を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!!</a:t>
            </a:r>
            <a:endParaRPr kumimoji="1" lang="en-US" altLang="ja-JP" dirty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お困りのときは・・・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ヘルプ画面（よくある質問）をご参照ください。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お気軽に所属図書館にご相談を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lvl="1">
              <a:buNone/>
            </a:pP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1691680" y="4497042"/>
            <a:ext cx="5112568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ea typeface="メイリオ" pitchFamily="50" charset="-128"/>
                <a:cs typeface="メイリオ" pitchFamily="50" charset="-128"/>
              </a:rPr>
              <a:t>共用</a:t>
            </a:r>
            <a:r>
              <a:rPr lang="ja-JP" altLang="en-US" sz="2400" dirty="0"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sz="2400" dirty="0">
                <a:ea typeface="メイリオ" pitchFamily="50" charset="-128"/>
                <a:cs typeface="メイリオ" pitchFamily="50" charset="-128"/>
              </a:rPr>
              <a:t>PC</a:t>
            </a:r>
            <a:r>
              <a:rPr lang="ja-JP" altLang="en-US" sz="2400" dirty="0">
                <a:ea typeface="メイリオ" pitchFamily="50" charset="-128"/>
                <a:cs typeface="メイリオ" pitchFamily="50" charset="-128"/>
              </a:rPr>
              <a:t>で</a:t>
            </a:r>
            <a:r>
              <a:rPr lang="en-US" altLang="ja-JP" sz="2400" dirty="0" err="1">
                <a:ea typeface="メイリオ" pitchFamily="50" charset="-128"/>
                <a:cs typeface="メイリオ" pitchFamily="50" charset="-128"/>
              </a:rPr>
              <a:t>MyKULINE</a:t>
            </a:r>
            <a:r>
              <a:rPr lang="ja-JP" altLang="en-US" sz="2400" dirty="0">
                <a:ea typeface="メイリオ" pitchFamily="50" charset="-128"/>
                <a:cs typeface="メイリオ" pitchFamily="50" charset="-128"/>
              </a:rPr>
              <a:t>を</a:t>
            </a:r>
            <a:r>
              <a:rPr lang="ja-JP" altLang="en-US" sz="2400" dirty="0" smtClean="0">
                <a:ea typeface="メイリオ" pitchFamily="50" charset="-128"/>
                <a:cs typeface="メイリオ" pitchFamily="50" charset="-128"/>
              </a:rPr>
              <a:t>使ったら</a:t>
            </a:r>
            <a:r>
              <a:rPr lang="ja-JP" altLang="en-US" sz="2400" dirty="0">
                <a:ea typeface="メイリオ" pitchFamily="50" charset="-128"/>
                <a:cs typeface="メイリオ" pitchFamily="50" charset="-128"/>
              </a:rPr>
              <a:t>　ログアウトをお忘れなく。</a:t>
            </a:r>
            <a:endParaRPr lang="en-US" altLang="ja-JP" sz="2400" dirty="0"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図 5" descr="torigarくん横xma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761628" cy="6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8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で文献検索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紙の資料（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図書</a:t>
            </a:r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/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雑誌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等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）を探す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ja-JP" altLang="en-US" dirty="0">
                <a:latin typeface="+mj-lt"/>
                <a:ea typeface="メイリオ" pitchFamily="50" charset="-128"/>
                <a:cs typeface="メイリオ" pitchFamily="50" charset="-128"/>
              </a:rPr>
              <a:t>京都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大学の所蔵するもの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その他の機関の所蔵するもの</a:t>
            </a:r>
            <a:endParaRPr kumimoji="1"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000" b="1" dirty="0" smtClean="0">
                <a:solidFill>
                  <a:srgbClr val="FF0000"/>
                </a:solidFill>
                <a:ea typeface="ＭＳ Ｐゴシック" charset="-128"/>
              </a:rPr>
              <a:t>　　　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所在が分かる。表示は図書のあらすじ・目次情報まで。</a:t>
            </a:r>
            <a:endParaRPr lang="en-US" altLang="ja-JP" sz="2400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20000"/>
              </a:lnSpc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×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本文は表示されるわけではない</a:t>
            </a:r>
            <a:endParaRPr lang="en-US" altLang="ja-JP" sz="2400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20000"/>
              </a:lnSpc>
              <a:buNone/>
            </a:pPr>
            <a:endParaRPr lang="en-US" altLang="ja-JP" sz="2000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オンライン資料</a:t>
            </a:r>
            <a:r>
              <a:rPr lang="ja-JP" altLang="en-US" sz="2200" dirty="0" smtClean="0">
                <a:latin typeface="+mj-lt"/>
                <a:ea typeface="メイリオ" pitchFamily="50" charset="-128"/>
                <a:cs typeface="メイリオ" pitchFamily="50" charset="-128"/>
              </a:rPr>
              <a:t>（電子ジャーナル</a:t>
            </a:r>
            <a:r>
              <a:rPr lang="en-US" altLang="ja-JP" sz="2200" dirty="0" smtClean="0">
                <a:latin typeface="+mj-lt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2200" dirty="0" smtClean="0">
                <a:latin typeface="+mj-lt"/>
                <a:ea typeface="メイリオ" pitchFamily="50" charset="-128"/>
                <a:cs typeface="メイリオ" pitchFamily="50" charset="-128"/>
              </a:rPr>
              <a:t>電子ブック</a:t>
            </a:r>
            <a:r>
              <a:rPr lang="en-US" altLang="ja-JP" sz="2200" dirty="0" smtClean="0">
                <a:latin typeface="+mj-lt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2200" dirty="0" smtClean="0">
                <a:latin typeface="+mj-lt"/>
                <a:ea typeface="メイリオ" pitchFamily="50" charset="-128"/>
                <a:cs typeface="メイリオ" pitchFamily="50" charset="-128"/>
              </a:rPr>
              <a:t>研究成果）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　を探す</a:t>
            </a: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lvl="1"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○京大で契約している資料・フリーアクセス資料など、</a:t>
            </a:r>
            <a:endParaRPr lang="en-US" altLang="ja-JP" sz="2400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en-US" altLang="ja-JP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KULINE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からリンクがたどれて、 全文入手できる</a:t>
            </a:r>
            <a:endParaRPr kumimoji="1" lang="en-US" altLang="ja-JP" sz="24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1138238" cy="89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1176337" cy="94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68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KULINE</a:t>
            </a:r>
            <a:r>
              <a:rPr lang="ja-JP" altLang="en-US" dirty="0" smtClean="0">
                <a:ea typeface="メイリオ" pitchFamily="50" charset="-128"/>
                <a:cs typeface="メイリオ" pitchFamily="50" charset="-128"/>
              </a:rPr>
              <a:t>から探せるようになった！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dirty="0" smtClean="0">
              <a:solidFill>
                <a:srgbClr val="0070C0"/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7704856" cy="1876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角丸四角形吹き出し 5"/>
          <p:cNvSpPr/>
          <p:nvPr/>
        </p:nvSpPr>
        <p:spPr>
          <a:xfrm>
            <a:off x="6876256" y="2924944"/>
            <a:ext cx="1872208" cy="936104"/>
          </a:xfrm>
          <a:prstGeom prst="wedgeRoundRectCallout">
            <a:avLst>
              <a:gd name="adj1" fmla="val -50952"/>
              <a:gd name="adj2" fmla="val 1055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リポジトリ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220072" y="1700808"/>
            <a:ext cx="3168352" cy="936104"/>
          </a:xfrm>
          <a:prstGeom prst="wedgeRoundRectCallout">
            <a:avLst>
              <a:gd name="adj1" fmla="val -39054"/>
              <a:gd name="adj2" fmla="val 2094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近隣の公共図書館所蔵情報なども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55776" y="2924944"/>
            <a:ext cx="2592288" cy="936104"/>
          </a:xfrm>
          <a:prstGeom prst="wedgeRoundRectCallout">
            <a:avLst>
              <a:gd name="adj1" fmla="val -11504"/>
              <a:gd name="adj2" fmla="val 979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貴重資料画像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899592" y="1700808"/>
            <a:ext cx="3168352" cy="936104"/>
          </a:xfrm>
          <a:prstGeom prst="wedgeRoundRectCallout">
            <a:avLst>
              <a:gd name="adj1" fmla="val -39054"/>
              <a:gd name="adj2" fmla="val 2094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学位論文も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8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/>
            </a:r>
            <a:b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キーワードで探してみよう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検索例</a:t>
            </a:r>
            <a:endParaRPr lang="en-US" altLang="ja-JP" sz="28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1_</a:t>
            </a:r>
            <a:r>
              <a:rPr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en-US" altLang="ja-JP" sz="28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iPS</a:t>
            </a:r>
            <a:r>
              <a:rPr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細胞」「山中先生」に関する文献を探す</a:t>
            </a:r>
            <a:endParaRPr lang="en-US" altLang="ja-JP" sz="28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en-US" altLang="ja-JP" sz="2800" dirty="0" smtClean="0">
                <a:ea typeface="メイリオ" pitchFamily="50" charset="-128"/>
                <a:cs typeface="メイリオ" pitchFamily="50" charset="-128"/>
              </a:rPr>
              <a:t>     2_</a:t>
            </a:r>
            <a:r>
              <a:rPr lang="ja-JP" altLang="en-US" sz="2800" dirty="0" smtClean="0">
                <a:ea typeface="メイリオ" pitchFamily="50" charset="-128"/>
                <a:cs typeface="メイリオ" pitchFamily="50" charset="-128"/>
              </a:rPr>
              <a:t>「レポートの書き方」についての文献を探す</a:t>
            </a:r>
            <a:endParaRPr lang="en-US" altLang="ja-JP" sz="28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endParaRPr lang="en-US" altLang="ja-JP" sz="4000" dirty="0" smtClean="0">
              <a:latin typeface="+mj-lt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+mj-lt"/>
                <a:ea typeface="メイリオ" pitchFamily="50" charset="-128"/>
                <a:cs typeface="メイリオ" pitchFamily="50" charset="-128"/>
              </a:rPr>
              <a:t>　</a:t>
            </a:r>
          </a:p>
        </p:txBody>
      </p:sp>
      <p:pic>
        <p:nvPicPr>
          <p:cNvPr id="79874" name="Picture 2" descr="山中伸弥 iPS細胞研究所長・教授がノーベル生理学・医学賞を受賞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140968"/>
            <a:ext cx="1656184" cy="12088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7" name="Picture 2" descr="表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13176"/>
            <a:ext cx="1008112" cy="1423888"/>
          </a:xfrm>
          <a:prstGeom prst="rect">
            <a:avLst/>
          </a:prstGeom>
          <a:noFill/>
        </p:spPr>
      </p:pic>
      <p:pic>
        <p:nvPicPr>
          <p:cNvPr id="8" name="図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013176"/>
            <a:ext cx="1035174" cy="1406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39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1_iPS × </a:t>
            </a:r>
            <a:r>
              <a:rPr kumimoji="1"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山中先生：</a:t>
            </a:r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蔵書検索</a:t>
            </a:r>
            <a:endParaRPr kumimoji="1" lang="ja-JP" altLang="en-US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87" y="1198641"/>
            <a:ext cx="8161437" cy="496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467544" y="3645024"/>
            <a:ext cx="158417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573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j-lt"/>
                <a:ea typeface="メイリオ" pitchFamily="50" charset="-128"/>
                <a:cs typeface="メイリオ" pitchFamily="50" charset="-128"/>
              </a:rPr>
              <a:t>絞り込み検索</a:t>
            </a:r>
            <a:r>
              <a:rPr lang="en-US" altLang="ja-JP" dirty="0" smtClean="0">
                <a:latin typeface="+mj-lt"/>
                <a:ea typeface="メイリオ" pitchFamily="50" charset="-128"/>
                <a:cs typeface="メイリオ" pitchFamily="50" charset="-128"/>
              </a:rPr>
              <a:t>_</a:t>
            </a:r>
            <a:r>
              <a:rPr lang="ja-JP" altLang="en-US" sz="3600" dirty="0" smtClean="0">
                <a:latin typeface="+mj-lt"/>
                <a:ea typeface="メイリオ" pitchFamily="50" charset="-128"/>
                <a:cs typeface="メイリオ" pitchFamily="50" charset="-128"/>
              </a:rPr>
              <a:t>「山中</a:t>
            </a:r>
            <a:r>
              <a:rPr lang="en-US" altLang="ja-JP" sz="3600" dirty="0" smtClean="0">
                <a:latin typeface="+mj-lt"/>
                <a:ea typeface="メイリオ" pitchFamily="50" charset="-128"/>
                <a:cs typeface="メイリオ" pitchFamily="50" charset="-128"/>
              </a:rPr>
              <a:t>×</a:t>
            </a:r>
            <a:r>
              <a:rPr lang="en-US" altLang="ja-JP" sz="3600" dirty="0" err="1" smtClean="0">
                <a:latin typeface="+mj-lt"/>
                <a:ea typeface="メイリオ" pitchFamily="50" charset="-128"/>
                <a:cs typeface="メイリオ" pitchFamily="50" charset="-128"/>
              </a:rPr>
              <a:t>iPS</a:t>
            </a:r>
            <a:r>
              <a:rPr lang="ja-JP" altLang="en-US" sz="3600" dirty="0" smtClean="0">
                <a:latin typeface="+mj-lt"/>
                <a:ea typeface="メイリオ" pitchFamily="50" charset="-128"/>
                <a:cs typeface="メイリオ" pitchFamily="50" charset="-128"/>
              </a:rPr>
              <a:t>」</a:t>
            </a:r>
            <a:r>
              <a:rPr lang="en-US" altLang="ja-JP" sz="3600" dirty="0" smtClean="0">
                <a:latin typeface="+mj-lt"/>
                <a:ea typeface="メイリオ" pitchFamily="50" charset="-128"/>
                <a:cs typeface="メイリオ" pitchFamily="50" charset="-128"/>
              </a:rPr>
              <a:t>×</a:t>
            </a:r>
            <a:r>
              <a:rPr lang="ja-JP" altLang="en-US" sz="3600" dirty="0" smtClean="0">
                <a:latin typeface="+mj-lt"/>
                <a:ea typeface="メイリオ" pitchFamily="50" charset="-128"/>
                <a:cs typeface="メイリオ" pitchFamily="50" charset="-128"/>
              </a:rPr>
              <a:t>「北部」</a:t>
            </a:r>
            <a:endParaRPr kumimoji="1" lang="ja-JP" altLang="en-US" sz="2800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8045450" cy="406400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4" name="角丸四角形吹き出し 3"/>
          <p:cNvSpPr/>
          <p:nvPr/>
        </p:nvSpPr>
        <p:spPr>
          <a:xfrm>
            <a:off x="5327576" y="4725144"/>
            <a:ext cx="3816424" cy="1368152"/>
          </a:xfrm>
          <a:prstGeom prst="wedgeRoundRectCallout">
            <a:avLst>
              <a:gd name="adj1" fmla="val -30223"/>
              <a:gd name="adj2" fmla="val -48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「絞り込み検索」を活用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!!</a:t>
            </a:r>
          </a:p>
          <a:p>
            <a:pPr algn="ctr"/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（キャンパスで絞り込む）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67544" y="2204864"/>
            <a:ext cx="158417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516216" y="188640"/>
            <a:ext cx="248016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1_iPS × </a:t>
            </a:r>
            <a:r>
              <a:rPr lang="ja-JP" altLang="en-US" sz="24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山中先生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7665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ea typeface="メイリオ" pitchFamily="50" charset="-128"/>
                <a:cs typeface="メイリオ" pitchFamily="50" charset="-128"/>
              </a:rPr>
              <a:t>検索結果の見方</a:t>
            </a:r>
            <a:endParaRPr kumimoji="1" lang="ja-JP" altLang="en-US" sz="2800" dirty="0"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300000" cy="52037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角丸四角形吹き出し 3"/>
          <p:cNvSpPr/>
          <p:nvPr/>
        </p:nvSpPr>
        <p:spPr>
          <a:xfrm>
            <a:off x="755576" y="3717032"/>
            <a:ext cx="1800200" cy="792088"/>
          </a:xfrm>
          <a:prstGeom prst="wedgeRoundRectCallout">
            <a:avLst>
              <a:gd name="adj1" fmla="val 27421"/>
              <a:gd name="adj2" fmla="val 69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所蔵館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の情報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2699792" y="3933056"/>
            <a:ext cx="2178007" cy="792088"/>
          </a:xfrm>
          <a:prstGeom prst="wedgeRoundRectCallout">
            <a:avLst>
              <a:gd name="adj1" fmla="val -38323"/>
              <a:gd name="adj2" fmla="val 72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配架マップなど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220072" y="3933056"/>
            <a:ext cx="2178007" cy="792088"/>
          </a:xfrm>
          <a:prstGeom prst="wedgeRoundRectCallout">
            <a:avLst>
              <a:gd name="adj1" fmla="val -100218"/>
              <a:gd name="adj2" fmla="val 84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背ラベルの記号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44208" y="116632"/>
            <a:ext cx="248016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1_iPS × </a:t>
            </a:r>
            <a:r>
              <a:rPr lang="ja-JP" altLang="en-US" sz="24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山中先生</a:t>
            </a:r>
            <a:endParaRPr lang="ja-JP" altLang="en-US" sz="1050" dirty="0"/>
          </a:p>
        </p:txBody>
      </p:sp>
      <p:sp>
        <p:nvSpPr>
          <p:cNvPr id="8" name="円/楕円 7"/>
          <p:cNvSpPr/>
          <p:nvPr/>
        </p:nvSpPr>
        <p:spPr>
          <a:xfrm>
            <a:off x="5364088" y="5085184"/>
            <a:ext cx="158417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665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4576</TotalTime>
  <Words>983</Words>
  <Application>Microsoft Office PowerPoint</Application>
  <PresentationFormat>画面に合わせる (4:3)</PresentationFormat>
  <Paragraphs>222</Paragraphs>
  <Slides>39</Slides>
  <Notes>33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​​テーマ</vt:lpstr>
      <vt:lpstr>KULINEからはじめる､文献検索</vt:lpstr>
      <vt:lpstr>今日の内容</vt:lpstr>
      <vt:lpstr>KULINE??</vt:lpstr>
      <vt:lpstr>KULINEで文献検索</vt:lpstr>
      <vt:lpstr>KULINEから探せるようになった！</vt:lpstr>
      <vt:lpstr> キーワードで探してみよう</vt:lpstr>
      <vt:lpstr>1_iPS × 山中先生：蔵書検索</vt:lpstr>
      <vt:lpstr>絞り込み検索_「山中×iPS」×「北部」</vt:lpstr>
      <vt:lpstr>検索結果の見方</vt:lpstr>
      <vt:lpstr>2_レポートの書き方：蔵書検索</vt:lpstr>
      <vt:lpstr>2_レポートの書き方：蔵書検索</vt:lpstr>
      <vt:lpstr>絞り込み検索_3</vt:lpstr>
      <vt:lpstr>貸出予約</vt:lpstr>
      <vt:lpstr>探している資料がないとき</vt:lpstr>
      <vt:lpstr>他大学の資料も検索できます</vt:lpstr>
      <vt:lpstr>その他外部サイトも検索できます</vt:lpstr>
      <vt:lpstr>京都市図書館の所蔵も</vt:lpstr>
      <vt:lpstr>便利な検索記号</vt:lpstr>
      <vt:lpstr>便利な検索記号</vt:lpstr>
      <vt:lpstr>本だけではなく雑誌も!!</vt:lpstr>
      <vt:lpstr>『日経サイエンス』が読みたい_1</vt:lpstr>
      <vt:lpstr>『日経サイエンス』が読みたい_1</vt:lpstr>
      <vt:lpstr>『日経サイエンス』が読みたい_2</vt:lpstr>
      <vt:lpstr>論文を探そう!!</vt:lpstr>
      <vt:lpstr>1_iPS × 山中先生：論文検索</vt:lpstr>
      <vt:lpstr>ArticleLinker??</vt:lpstr>
      <vt:lpstr>手に入らなかった資料は</vt:lpstr>
      <vt:lpstr>KULINEから申し込み （複写、貸借）</vt:lpstr>
      <vt:lpstr>依頼画面サンプル</vt:lpstr>
      <vt:lpstr>MyKULINEでできること</vt:lpstr>
      <vt:lpstr>ECS-IDでログイン</vt:lpstr>
      <vt:lpstr>貸出更新（延長）</vt:lpstr>
      <vt:lpstr>KULINEと学内の図書館の スムーズな利用のために</vt:lpstr>
      <vt:lpstr>KULINEから発展して</vt:lpstr>
      <vt:lpstr>CiNiiBooks</vt:lpstr>
      <vt:lpstr>CiNIiArticles</vt:lpstr>
      <vt:lpstr>電子ジャーナル利用にあたって </vt:lpstr>
      <vt:lpstr>利用条件はサービスごとに</vt:lpstr>
      <vt:lpstr>KULINE!!</vt:lpstr>
    </vt:vector>
  </TitlesOfParts>
  <Company>京都大学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KULINEで始める文献検索</dc:title>
  <dc:creator>iLiswave</dc:creator>
  <cp:lastModifiedBy>yumoto</cp:lastModifiedBy>
  <cp:revision>334</cp:revision>
  <cp:lastPrinted>2012-10-29T01:12:14Z</cp:lastPrinted>
  <dcterms:created xsi:type="dcterms:W3CDTF">2012-10-12T04:35:50Z</dcterms:created>
  <dcterms:modified xsi:type="dcterms:W3CDTF">2012-12-12T05:59:41Z</dcterms:modified>
</cp:coreProperties>
</file>